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Helvetica Neue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slide" Target="slides/slide14.xml"/><Relationship Id="rId41" Type="http://schemas.openxmlformats.org/officeDocument/2006/relationships/font" Target="fonts/HelveticaNeue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bold.fntdata"/><Relationship Id="rId12" Type="http://schemas.openxmlformats.org/officeDocument/2006/relationships/slide" Target="slides/slide6.xml"/><Relationship Id="rId34" Type="http://schemas.openxmlformats.org/officeDocument/2006/relationships/font" Target="fonts/Roboto-regular.fntdata"/><Relationship Id="rId15" Type="http://schemas.openxmlformats.org/officeDocument/2006/relationships/slide" Target="slides/slide9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8.xml"/><Relationship Id="rId36" Type="http://schemas.openxmlformats.org/officeDocument/2006/relationships/font" Target="fonts/Roboto-italic.fntdata"/><Relationship Id="rId17" Type="http://schemas.openxmlformats.org/officeDocument/2006/relationships/slide" Target="slides/slide11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10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fastml.com/preparing-continuous-features-for-neural-networks-with-rankgauss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772ea2764_2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Slides can vary as per your presentation, but header and footer should be consistent</a:t>
            </a:r>
            <a:endParaRPr/>
          </a:p>
        </p:txBody>
      </p:sp>
      <p:sp>
        <p:nvSpPr>
          <p:cNvPr id="137" name="Google Shape;137;ga772ea2764_2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c97170e6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c97170e6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30a1ffea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30a1ffea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b32d40bf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b32d40bf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b32d40bf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b32d40bf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b32d40bf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b32d40bf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b32d40bf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b32d40bf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b32d40bf2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b32d40bf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b32d40bf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b32d40bf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30a1ffea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30a1ffea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30a1ffea1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a30a1ffea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11e7c81cc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a11e7c81cc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30a1ffea1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30a1ffea1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30a1ffea1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30a1ffea1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30a1ffea1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30a1ffea1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30a1ffea1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30a1ffea1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30a1ffea1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30a1ffea1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c97170e6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ac97170e6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30a1ffea1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a30a1ffea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11e7c81cc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a11e7c81cc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b32d40bf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b32d40bf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b32d40bf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b32d40bf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http://fastml.com/preparing-continuous-features-for-neural-networks-with-rankgauss/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let me explain what is the rankgauss method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b32d40bf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b32d40bf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appears that we were able to transform the distribution of each data to resemble a normal distribution, as intended. So, let’s enter the data into the benchmarking method to see the improvement.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3224dc06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3224dc06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c97170e6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c97170e6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3224dc0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3224dc0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3224dc06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3224dc06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4" name="Google Shape;64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" name="Google Shape;67;p14"/>
          <p:cNvCxnSpPr/>
          <p:nvPr/>
        </p:nvCxnSpPr>
        <p:spPr>
          <a:xfrm>
            <a:off x="0" y="4550228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FFCC0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1" name="Google Shape;71;p15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3" name="Google Shape;73;p15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72457" y="4663217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2" name="Google Shape;112;p22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13" name="Google Shape;113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20" name="Google Shape;120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4587046"/>
            <a:ext cx="9144000" cy="556454"/>
          </a:xfrm>
          <a:prstGeom prst="rect">
            <a:avLst/>
          </a:prstGeom>
          <a:solidFill>
            <a:srgbClr val="991B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1630004" y="4646693"/>
            <a:ext cx="164019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Information Retrieval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b="0" i="1"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Data Science</a:t>
            </a:r>
            <a:endParaRPr b="0" i="1" sz="1050" u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03561" y="204610"/>
            <a:ext cx="801189" cy="822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13"/>
          <p:cNvCxnSpPr/>
          <p:nvPr/>
        </p:nvCxnSpPr>
        <p:spPr>
          <a:xfrm>
            <a:off x="0" y="4587046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FFCC0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0" name="Google Shape;6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4904" y="4646693"/>
            <a:ext cx="1316736" cy="49680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/>
        </p:nvSpPr>
        <p:spPr>
          <a:xfrm>
            <a:off x="947057" y="2012196"/>
            <a:ext cx="2263281" cy="817875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271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Xinbo Xia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3464756" y="2012196"/>
            <a:ext cx="2130501" cy="724275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271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Haoyu Guo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6"/>
          <p:cNvSpPr/>
          <p:nvPr/>
        </p:nvSpPr>
        <p:spPr>
          <a:xfrm>
            <a:off x="847050" y="905875"/>
            <a:ext cx="68976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Mechanisms of Action(MoA) Prediction</a:t>
            </a:r>
            <a:endParaRPr sz="27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Phase II</a:t>
            </a:r>
            <a:endParaRPr sz="2700"/>
          </a:p>
        </p:txBody>
      </p:sp>
      <p:sp>
        <p:nvSpPr>
          <p:cNvPr id="144" name="Google Shape;144;p26"/>
          <p:cNvSpPr txBox="1"/>
          <p:nvPr/>
        </p:nvSpPr>
        <p:spPr>
          <a:xfrm>
            <a:off x="5865305" y="2009864"/>
            <a:ext cx="2571124" cy="817875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2719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Rocha Zhou</a:t>
            </a:r>
            <a:endParaRPr sz="2200">
              <a:solidFill>
                <a:srgbClr val="42719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6"/>
          <p:cNvSpPr/>
          <p:nvPr/>
        </p:nvSpPr>
        <p:spPr>
          <a:xfrm>
            <a:off x="4954150" y="4092650"/>
            <a:ext cx="406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https://github.com/guohaoyu110/EE542_final</a:t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0916" y="3956236"/>
            <a:ext cx="513237" cy="513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25" y="2827745"/>
            <a:ext cx="3086100" cy="1587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560750" y="513850"/>
            <a:ext cx="490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Silhouette Coefficient method</a:t>
            </a:r>
            <a:endParaRPr sz="3800"/>
          </a:p>
        </p:txBody>
      </p:sp>
      <p:sp>
        <p:nvSpPr>
          <p:cNvPr id="215" name="Google Shape;215;p35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" name="Google Shape;2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00" y="1410600"/>
            <a:ext cx="5244527" cy="2831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 txBox="1"/>
          <p:nvPr/>
        </p:nvSpPr>
        <p:spPr>
          <a:xfrm>
            <a:off x="5649450" y="1901497"/>
            <a:ext cx="3371700" cy="15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From graph on the left, 20 has the highest peaks (except 0). So, when ideal value for k is around 20.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Google Shape;2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75" y="1236547"/>
            <a:ext cx="6024202" cy="293165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 txBox="1"/>
          <p:nvPr/>
        </p:nvSpPr>
        <p:spPr>
          <a:xfrm>
            <a:off x="6183925" y="1883025"/>
            <a:ext cx="2696400" cy="11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20 is ideal value for gene data and 4 is ideal value for cell data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6"/>
          <p:cNvSpPr txBox="1"/>
          <p:nvPr/>
        </p:nvSpPr>
        <p:spPr>
          <a:xfrm>
            <a:off x="483575" y="490900"/>
            <a:ext cx="2439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K-means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-- PCA</a:t>
            </a:r>
            <a:endParaRPr/>
          </a:p>
        </p:txBody>
      </p:sp>
      <p:sp>
        <p:nvSpPr>
          <p:cNvPr id="231" name="Google Shape;23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Principal Component Analysis is one of the easiest, most intuitive, and most frequently used methods for dimensionality reduction, projecting data onto its orthogonal feature subspace.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It is used as: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 sz="1800">
                <a:solidFill>
                  <a:srgbClr val="0000FF"/>
                </a:solidFill>
              </a:rPr>
              <a:t>Pre-processing method before classification to reduce computational costs of the classifier.</a:t>
            </a:r>
            <a:endParaRPr sz="1800"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Compression method for ease of data storage and retrieval.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Feature extraction method</a:t>
            </a:r>
            <a:endParaRPr sz="1800"/>
          </a:p>
        </p:txBody>
      </p:sp>
      <p:sp>
        <p:nvSpPr>
          <p:cNvPr id="232" name="Google Shape;232;p37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-- PCA</a:t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Why PCA?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Principal Component Analysis</a:t>
            </a: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lang="en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PCA) is used</a:t>
            </a: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to explain the variance covariance structure of a set of variables through linear combinations. It is often </a:t>
            </a:r>
            <a:r>
              <a:rPr b="1" lang="en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used</a:t>
            </a: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as a dimensionality-reduction technique.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Does PCA lose information?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Nope. ... It is useful because it often </a:t>
            </a:r>
            <a:r>
              <a:rPr b="1" lang="en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does</a:t>
            </a: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not </a:t>
            </a:r>
            <a:r>
              <a:rPr b="1" lang="en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lose</a:t>
            </a: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important </a:t>
            </a:r>
            <a:r>
              <a:rPr b="1" lang="en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when you use it to reduce dimension of your </a:t>
            </a:r>
            <a:r>
              <a:rPr b="1" lang="en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When you </a:t>
            </a:r>
            <a:r>
              <a:rPr b="1" lang="en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lose data</a:t>
            </a: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it is often the higher frequency </a:t>
            </a:r>
            <a:r>
              <a:rPr b="1" lang="en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often that is less important.</a:t>
            </a:r>
            <a:endParaRPr sz="1800"/>
          </a:p>
        </p:txBody>
      </p:sp>
      <p:sp>
        <p:nvSpPr>
          <p:cNvPr id="239" name="Google Shape;239;p38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-- PCA</a:t>
            </a:r>
            <a:endParaRPr/>
          </a:p>
        </p:txBody>
      </p:sp>
      <p:sp>
        <p:nvSpPr>
          <p:cNvPr id="245" name="Google Shape;24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9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Google Shape;2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571300" cy="215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9"/>
          <p:cNvSpPr txBox="1"/>
          <p:nvPr/>
        </p:nvSpPr>
        <p:spPr>
          <a:xfrm>
            <a:off x="6014700" y="1038450"/>
            <a:ext cx="2745900" cy="29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N_comp: number of components to keep. If n_components is not set, all components are kept.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Random_state:  pass an int value for reproducible results across multiple function calls.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Fit_transform/fit:  for fit_transform (X[,y]), it fit the model with X and apply the dimensionality reduction on X; For fit, it fits the model with X.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-- PCA</a:t>
            </a:r>
            <a:endParaRPr/>
          </a:p>
        </p:txBody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0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604199" cy="224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0"/>
          <p:cNvSpPr txBox="1"/>
          <p:nvPr/>
        </p:nvSpPr>
        <p:spPr>
          <a:xfrm>
            <a:off x="6237725" y="1152350"/>
            <a:ext cx="2564700" cy="22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part, regarding to CELLS, I lower the features of this to 50.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add these features to the original one to represent.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Variance threshold</a:t>
            </a:r>
            <a:endParaRPr/>
          </a:p>
        </p:txBody>
      </p:sp>
      <p:sp>
        <p:nvSpPr>
          <p:cNvPr id="263" name="Google Shape;26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1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71527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Variance threshold</a:t>
            </a:r>
            <a:endParaRPr/>
          </a:p>
        </p:txBody>
      </p:sp>
      <p:sp>
        <p:nvSpPr>
          <p:cNvPr id="271" name="Google Shape;27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 threshold</a:t>
            </a: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from sklearn is a simple baseline approach to feature selection. It removes all features which </a:t>
            </a:r>
            <a:r>
              <a:rPr b="1" lang="en" sz="18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</a:t>
            </a: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doesn't meet some </a:t>
            </a:r>
            <a:r>
              <a:rPr b="1" lang="en" sz="18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threshold</a:t>
            </a: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By default, it removes all zero-</a:t>
            </a:r>
            <a:r>
              <a:rPr b="1" lang="en" sz="18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</a:t>
            </a: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features, i.e., features that have the same value in all samples.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Motivated by the idea that low variance features contain less information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Calculate variance of each feature, then drop features with variance below  the threshold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Make sure that features have the same scale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42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title"/>
          </p:nvPr>
        </p:nvSpPr>
        <p:spPr>
          <a:xfrm>
            <a:off x="424925" y="386425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Merge Features </a:t>
            </a:r>
            <a:endParaRPr sz="2500"/>
          </a:p>
        </p:txBody>
      </p:sp>
      <p:sp>
        <p:nvSpPr>
          <p:cNvPr id="278" name="Google Shape;278;p43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9" name="Google Shape;2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925" y="1054375"/>
            <a:ext cx="7268328" cy="33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type="title"/>
          </p:nvPr>
        </p:nvSpPr>
        <p:spPr>
          <a:xfrm>
            <a:off x="500550" y="763850"/>
            <a:ext cx="57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Model Training</a:t>
            </a:r>
            <a:endParaRPr sz="2900"/>
          </a:p>
        </p:txBody>
      </p:sp>
      <p:sp>
        <p:nvSpPr>
          <p:cNvPr id="285" name="Google Shape;285;p44"/>
          <p:cNvSpPr txBox="1"/>
          <p:nvPr>
            <p:ph idx="1" type="body"/>
          </p:nvPr>
        </p:nvSpPr>
        <p:spPr>
          <a:xfrm>
            <a:off x="441950" y="1572650"/>
            <a:ext cx="8233200" cy="26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Steps: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/>
              <a:t>Set up batch normalizations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/>
              <a:t>Apply forward and backward propagation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/>
              <a:t>Optimize by label smoothing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/>
              <a:t>Use scheduler to find best learning rate during each epochs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/>
              <a:t>Apply k-folds cross-validation </a:t>
            </a:r>
            <a:endParaRPr/>
          </a:p>
        </p:txBody>
      </p:sp>
      <p:sp>
        <p:nvSpPr>
          <p:cNvPr id="286" name="Google Shape;286;p44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135667" y="489061"/>
            <a:ext cx="378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" sz="2970"/>
              <a:t>Project Schedule</a:t>
            </a:r>
            <a:endParaRPr/>
          </a:p>
        </p:txBody>
      </p:sp>
      <p:sp>
        <p:nvSpPr>
          <p:cNvPr id="153" name="Google Shape;153;p27"/>
          <p:cNvSpPr txBox="1"/>
          <p:nvPr>
            <p:ph idx="12" type="sldNum"/>
          </p:nvPr>
        </p:nvSpPr>
        <p:spPr>
          <a:xfrm>
            <a:off x="8043483" y="4790435"/>
            <a:ext cx="4599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27"/>
          <p:cNvSpPr txBox="1"/>
          <p:nvPr/>
        </p:nvSpPr>
        <p:spPr>
          <a:xfrm>
            <a:off x="641900" y="1267150"/>
            <a:ext cx="6660600" cy="27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By Nov 16 : Finish data processing (prepare data for training)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Nov 16 - Nov 23 : Deploy machine learning algorithm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Nov 23 - Nov 30:  Try more deep learning 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algorithms and do transfer learning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Nov 30 - Dec 9:    Model assembling and integration, submit the task and write report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311700" y="38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Batch normalization</a:t>
            </a:r>
            <a:endParaRPr sz="2900"/>
          </a:p>
        </p:txBody>
      </p:sp>
      <p:sp>
        <p:nvSpPr>
          <p:cNvPr id="292" name="Google Shape;292;p45"/>
          <p:cNvSpPr txBox="1"/>
          <p:nvPr>
            <p:ph idx="1" type="body"/>
          </p:nvPr>
        </p:nvSpPr>
        <p:spPr>
          <a:xfrm>
            <a:off x="311700" y="1064550"/>
            <a:ext cx="8520600" cy="3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Why Batch normalization?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Using batch normalization makes the neural network more stable during training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This may require the use of much larger than normal learning rates, that in turn may further speed up the learning process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And this is why we use scheduler to tune the learning rate later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does batch normalization work? </a:t>
            </a:r>
            <a:endParaRPr sz="18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Batch normalization normalizes the output of a previous activation layer by subtracting the batch mean and dividing by the batch standard deviation.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-"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Batch normalization lets SGD do the denormalization by changing only these two weights for each activation, instead of losing the stability of the network by changing all the weights.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3" name="Google Shape;293;p45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title"/>
          </p:nvPr>
        </p:nvSpPr>
        <p:spPr>
          <a:xfrm>
            <a:off x="392300" y="542200"/>
            <a:ext cx="81609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Forward and backward propagation</a:t>
            </a:r>
            <a:endParaRPr sz="2900"/>
          </a:p>
        </p:txBody>
      </p:sp>
      <p:sp>
        <p:nvSpPr>
          <p:cNvPr id="299" name="Google Shape;299;p46"/>
          <p:cNvSpPr txBox="1"/>
          <p:nvPr>
            <p:ph idx="1" type="body"/>
          </p:nvPr>
        </p:nvSpPr>
        <p:spPr>
          <a:xfrm>
            <a:off x="355675" y="1260225"/>
            <a:ext cx="7974900" cy="32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These are two most common and important procedures in training neural network model. 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AFAFA"/>
                </a:highlight>
              </a:rPr>
              <a:t>Forward propagation refers to the calculation and storage of intermediate variables (including outputs) for a neural network in order from the input layer to the output layer.</a:t>
            </a:r>
            <a:endParaRPr sz="1800"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AFAFA"/>
                </a:highlight>
              </a:rPr>
              <a:t>While backward propagation is in reverse calculation order and is calculating gradient values based on values from forward propagation.</a:t>
            </a:r>
            <a:endParaRPr sz="1800">
              <a:highlight>
                <a:srgbClr val="FAFAFA"/>
              </a:highlight>
            </a:endParaRPr>
          </a:p>
        </p:txBody>
      </p:sp>
      <p:sp>
        <p:nvSpPr>
          <p:cNvPr id="300" name="Google Shape;300;p46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311700" y="357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Label Smoothing</a:t>
            </a:r>
            <a:endParaRPr sz="3000"/>
          </a:p>
        </p:txBody>
      </p:sp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245775" y="929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92929"/>
                </a:solidFill>
                <a:highlight>
                  <a:srgbClr val="FFFFFF"/>
                </a:highlight>
              </a:rPr>
              <a:t>When using deep learning models for classification tasks, we usually encounter the following problems: overfitting, and overconfidence. Basically, </a:t>
            </a:r>
            <a:r>
              <a:rPr i="1" lang="en" sz="1800">
                <a:solidFill>
                  <a:srgbClr val="292929"/>
                </a:solidFill>
                <a:highlight>
                  <a:srgbClr val="FFFFFF"/>
                </a:highlight>
              </a:rPr>
              <a:t>Label smoothing</a:t>
            </a:r>
            <a:r>
              <a:rPr lang="en" sz="1800">
                <a:solidFill>
                  <a:srgbClr val="292929"/>
                </a:solidFill>
                <a:highlight>
                  <a:srgbClr val="FFFFFF"/>
                </a:highlight>
              </a:rPr>
              <a:t> is a regularization technique that addresses both problems.</a:t>
            </a:r>
            <a:endParaRPr sz="18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7" name="Google Shape;307;p47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Google Shape;3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375" y="1885900"/>
            <a:ext cx="6059350" cy="254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type="title"/>
          </p:nvPr>
        </p:nvSpPr>
        <p:spPr>
          <a:xfrm>
            <a:off x="419975" y="291150"/>
            <a:ext cx="700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Scheduler</a:t>
            </a:r>
            <a:endParaRPr/>
          </a:p>
        </p:txBody>
      </p:sp>
      <p:sp>
        <p:nvSpPr>
          <p:cNvPr id="314" name="Google Shape;314;p48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5" name="Google Shape;3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50" y="999450"/>
            <a:ext cx="5373999" cy="33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8"/>
          <p:cNvSpPr txBox="1"/>
          <p:nvPr/>
        </p:nvSpPr>
        <p:spPr>
          <a:xfrm>
            <a:off x="5920150" y="1926950"/>
            <a:ext cx="2989500" cy="1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Basically ,it is used to slow down learning rate to potentially get better results.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 txBox="1"/>
          <p:nvPr>
            <p:ph type="title"/>
          </p:nvPr>
        </p:nvSpPr>
        <p:spPr>
          <a:xfrm>
            <a:off x="363025" y="276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k-folds CV</a:t>
            </a:r>
            <a:endParaRPr sz="2900"/>
          </a:p>
        </p:txBody>
      </p:sp>
      <p:sp>
        <p:nvSpPr>
          <p:cNvPr id="322" name="Google Shape;322;p49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3" name="Google Shape;32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225" y="849200"/>
            <a:ext cx="5908849" cy="17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7550" y="2776900"/>
            <a:ext cx="5876199" cy="15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0" name="Google Shape;3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50" y="1284350"/>
            <a:ext cx="4864451" cy="302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0"/>
          <p:cNvSpPr txBox="1"/>
          <p:nvPr/>
        </p:nvSpPr>
        <p:spPr>
          <a:xfrm>
            <a:off x="726350" y="498875"/>
            <a:ext cx="41028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Elbow Method - gene data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50"/>
          <p:cNvSpPr txBox="1"/>
          <p:nvPr/>
        </p:nvSpPr>
        <p:spPr>
          <a:xfrm>
            <a:off x="5272525" y="1969700"/>
            <a:ext cx="36210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From graph on the left, it is not very clear to see which k value to use is the best. So then i try 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Silhouette Coefficient method. 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 txBox="1"/>
          <p:nvPr>
            <p:ph type="title"/>
          </p:nvPr>
        </p:nvSpPr>
        <p:spPr>
          <a:xfrm>
            <a:off x="278400" y="298500"/>
            <a:ext cx="32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Model and results</a:t>
            </a:r>
            <a:endParaRPr sz="2700"/>
          </a:p>
        </p:txBody>
      </p:sp>
      <p:sp>
        <p:nvSpPr>
          <p:cNvPr id="338" name="Google Shape;338;p51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9" name="Google Shape;33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25" y="1328580"/>
            <a:ext cx="4344876" cy="2383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300" y="1726900"/>
            <a:ext cx="4388851" cy="168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type="ctrTitle"/>
          </p:nvPr>
        </p:nvSpPr>
        <p:spPr>
          <a:xfrm>
            <a:off x="1143000" y="497050"/>
            <a:ext cx="6858000" cy="837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id="346" name="Google Shape;34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963" y="1334275"/>
            <a:ext cx="4668075" cy="311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and feature engineering</a:t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112425" cy="20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5468950" y="1167375"/>
            <a:ext cx="3363300" cy="3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control group is defined as the group in an experiment or study that does not have the desired effect or MoAs here; which means the target labels are zero for them. I will drop the data for this group, and we will later set all predictions of this group to zero.</a:t>
            </a:r>
            <a:endParaRPr sz="11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016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016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keep track of the control group (ctl_vehicle) indexes. I dropped cp_type column and mapped the values of time and dose features. I performed some feature engineering based on the insights I got from the kaggle notebook. I also add methods of Rankgauss and PCA for this.</a:t>
            </a:r>
            <a:endParaRPr sz="11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RankGauss</a:t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RankGauss work?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RankGauss is a popular method for feature extraction in kaggle competitions, akin to standardization. This method comes from Michael Jahrer, who is a kaggle grandmaster.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I use RankGauss to normalize. It’s based on rank transformation. First step is to assign a linspace to the sorted features from 0...1, then apply the inverse of error function to shape them like gaussians, then I subtract the mean. And this works usually much better than standard mean/std scaler or min/max.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9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RankGauss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Before RankGauss                                            After RankGauss</a:t>
            </a:r>
            <a:endParaRPr/>
          </a:p>
        </p:txBody>
      </p:sp>
      <p:sp>
        <p:nvSpPr>
          <p:cNvPr id="177" name="Google Shape;177;p30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475" y="1719775"/>
            <a:ext cx="4162825" cy="28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850" y="1719775"/>
            <a:ext cx="4162826" cy="2821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PCA and K-means?</a:t>
            </a:r>
            <a:endParaRPr/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197425" y="1091163"/>
            <a:ext cx="8697300" cy="3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highlight>
                  <a:srgbClr val="FFFFFF"/>
                </a:highlight>
              </a:rPr>
              <a:t>In a nutshell, I will be using a Principal Component Analysis (PCA) based approach to analysing the dataset and then implementing some K-means clustering to provide visualisations of any related clusters I find in the dataset. </a:t>
            </a:r>
            <a:endParaRPr sz="16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highlight>
                  <a:srgbClr val="FFFFFF"/>
                </a:highlight>
              </a:rPr>
              <a:t>A very high-level description of PCA is that it serves as a dimensionality reduction method on the features of our original dataset by projecting these features onto a lower dimension. Therefore if our original dataset contains 72 columns ( i.e features) and we manage to reduce these 72 columns down to 9 columns image the gains in time and processing speeds! However the question is how do we get the new data out of the PCA-reduced 9 columns? Via a clustering method!! In this case, I will use K-Means - more to come below.</a:t>
            </a:r>
            <a:endParaRPr sz="1650">
              <a:highlight>
                <a:srgbClr val="FFFFFF"/>
              </a:highlight>
            </a:endParaRPr>
          </a:p>
        </p:txBody>
      </p:sp>
      <p:sp>
        <p:nvSpPr>
          <p:cNvPr id="186" name="Google Shape;186;p31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99775" y="674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/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399775" y="1393050"/>
            <a:ext cx="8520600" cy="25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important to determine number of clusters before applying kmeans clustering algorithm. There are two methods: Silhouette Coefficient and Elbow method. So I concat test gene data and train gene data to determine number of clusters.  Before applying kmeans clustering, let’s first reduce the dimension of data using PCA.</a:t>
            </a:r>
            <a:endParaRPr/>
          </a:p>
        </p:txBody>
      </p:sp>
      <p:sp>
        <p:nvSpPr>
          <p:cNvPr id="193" name="Google Shape;193;p32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</a:t>
            </a:r>
            <a:r>
              <a:rPr lang="en"/>
              <a:t>means</a:t>
            </a:r>
            <a:endParaRPr/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K-means algorithm is the most popular and yet simplest of all the clustering algorithms. Here is how it works:</a:t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01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Select the number of clusters k that you think is the optimal number.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101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Initialize 𝑘 points as "centroids" randomly within the space of our data.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101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Attribute each observation to its closest centroid.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101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Update the centroids to the center of all the attributed set of observations.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101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Repeat steps 3 and 4 a fixed number of times or until all of the centroids are stable (i.e. no longer change in step 4).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3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SSE </a:t>
            </a:r>
            <a:r>
              <a:rPr lang="en"/>
              <a:t>of cluster</a:t>
            </a:r>
            <a:endParaRPr/>
          </a:p>
        </p:txBody>
      </p:sp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4"/>
          <p:cNvSpPr txBox="1"/>
          <p:nvPr>
            <p:ph idx="12" type="sldNum"/>
          </p:nvPr>
        </p:nvSpPr>
        <p:spPr>
          <a:xfrm>
            <a:off x="847245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347511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 txBox="1"/>
          <p:nvPr/>
        </p:nvSpPr>
        <p:spPr>
          <a:xfrm>
            <a:off x="6515100" y="1558625"/>
            <a:ext cx="2213400" cy="25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Elbow method does not provide a clear result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